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24"/>
  </p:notesMasterIdLst>
  <p:handoutMasterIdLst>
    <p:handoutMasterId r:id="rId25"/>
  </p:handoutMasterIdLst>
  <p:sldIdLst>
    <p:sldId id="1844" r:id="rId5"/>
    <p:sldId id="1845" r:id="rId6"/>
    <p:sldId id="1702" r:id="rId7"/>
    <p:sldId id="1684" r:id="rId8"/>
    <p:sldId id="1745" r:id="rId9"/>
    <p:sldId id="1628" r:id="rId10"/>
    <p:sldId id="1749" r:id="rId11"/>
    <p:sldId id="2020" r:id="rId12"/>
    <p:sldId id="1835" r:id="rId13"/>
    <p:sldId id="1840" r:id="rId14"/>
    <p:sldId id="1834" r:id="rId15"/>
    <p:sldId id="1787" r:id="rId16"/>
    <p:sldId id="1788" r:id="rId17"/>
    <p:sldId id="1836" r:id="rId18"/>
    <p:sldId id="1837" r:id="rId19"/>
    <p:sldId id="1838" r:id="rId20"/>
    <p:sldId id="1841" r:id="rId21"/>
    <p:sldId id="1842" r:id="rId22"/>
    <p:sldId id="1843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844"/>
            <p14:sldId id="1845"/>
            <p14:sldId id="1702"/>
            <p14:sldId id="1684"/>
            <p14:sldId id="1745"/>
            <p14:sldId id="1628"/>
            <p14:sldId id="1749"/>
            <p14:sldId id="2020"/>
            <p14:sldId id="1835"/>
            <p14:sldId id="1840"/>
            <p14:sldId id="1834"/>
            <p14:sldId id="1787"/>
            <p14:sldId id="1788"/>
            <p14:sldId id="1836"/>
            <p14:sldId id="1837"/>
            <p14:sldId id="1838"/>
            <p14:sldId id="1841"/>
            <p14:sldId id="1842"/>
            <p14:sldId id="18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284"/>
    <a:srgbClr val="005EA4"/>
    <a:srgbClr val="59B4D9"/>
    <a:srgbClr val="EBEBEB"/>
    <a:srgbClr val="FFFFFF"/>
    <a:srgbClr val="FFF100"/>
    <a:srgbClr val="75757A"/>
    <a:srgbClr val="3C3C41"/>
    <a:srgbClr val="30E5D0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4" autoAdjust="0"/>
    <p:restoredTop sz="86378" autoAdjust="0"/>
  </p:normalViewPr>
  <p:slideViewPr>
    <p:cSldViewPr snapToGrid="0">
      <p:cViewPr varScale="1">
        <p:scale>
          <a:sx n="78" d="100"/>
          <a:sy n="78" d="100"/>
        </p:scale>
        <p:origin x="27" y="4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11/12/2020 8:54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11/12/2020 8:53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2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Managed instance is a new deployment option of Azure SQL Database, providing near 100% compatibility with the latest SQL Server on-premises (Enterprise Edition) Database Engine, providing a native virtual network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VNet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 implementation that addresses common security concerns, and a business model favorable for on-premises SQL Server customers. The managed instance deployment model allows existing SQL Server customers to lift and shift their on-premises applications to the cloud with minimal application and database changes. </a:t>
            </a:r>
          </a:p>
          <a:p>
            <a:endParaRPr lang="en-GB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diagram outlines key features of managed instances.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5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63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4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7.jp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image" Target="../media/image44.emf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668" r:id="rId15"/>
    <p:sldLayoutId id="2147484666" r:id="rId16"/>
    <p:sldLayoutId id="2147484560" r:id="rId17"/>
    <p:sldLayoutId id="2147484561" r:id="rId18"/>
    <p:sldLayoutId id="2147484562" r:id="rId19"/>
    <p:sldLayoutId id="2147484580" r:id="rId20"/>
    <p:sldLayoutId id="2147484563" r:id="rId21"/>
    <p:sldLayoutId id="2147484564" r:id="rId22"/>
    <p:sldLayoutId id="2147484566" r:id="rId23"/>
    <p:sldLayoutId id="2147484669" r:id="rId24"/>
    <p:sldLayoutId id="2147484667" r:id="rId25"/>
    <p:sldLayoutId id="2147484567" r:id="rId26"/>
    <p:sldLayoutId id="2147484568" r:id="rId27"/>
    <p:sldLayoutId id="2147484577" r:id="rId28"/>
    <p:sldLayoutId id="2147484570" r:id="rId29"/>
    <p:sldLayoutId id="2147484571" r:id="rId30"/>
    <p:sldLayoutId id="2147484572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04CF6A-EDE4-3945-86E3-F2046FE3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095500"/>
            <a:ext cx="5537797" cy="2316162"/>
          </a:xfrm>
        </p:spPr>
        <p:txBody>
          <a:bodyPr/>
          <a:lstStyle/>
          <a:p>
            <a:r>
              <a:rPr lang="en-US" sz="4400" b="1" dirty="0"/>
              <a:t>AZ-303: Microsoft Azure Architect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83C65-A01A-45BE-8909-ACEE5C7D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4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75110-EA53-4E7A-AFF0-4A36951A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 Managed Instance (3 of  3)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09577D-908A-43B6-8E9C-7705EE15FBE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13182731"/>
              </p:ext>
            </p:extLst>
          </p:nvPr>
        </p:nvGraphicFramePr>
        <p:xfrm>
          <a:off x="451644" y="1215274"/>
          <a:ext cx="11533186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593">
                  <a:extLst>
                    <a:ext uri="{9D8B030D-6E8A-4147-A177-3AD203B41FA5}">
                      <a16:colId xmlns:a16="http://schemas.microsoft.com/office/drawing/2014/main" val="2768953142"/>
                    </a:ext>
                  </a:extLst>
                </a:gridCol>
                <a:gridCol w="5766593">
                  <a:extLst>
                    <a:ext uri="{9D8B030D-6E8A-4147-A177-3AD203B41FA5}">
                      <a16:colId xmlns:a16="http://schemas.microsoft.com/office/drawing/2014/main" val="2495009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solidFill>
                      <a:srgbClr val="3C62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3C6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0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SQL Server version / build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SQL Server Database Engine (latest stable)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8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Managed automated backups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91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Built-in instance and database monitoring and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9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Automatic software patching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22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The latest Database Engine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87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Number of data files (ROWS) per the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Multiple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30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Number of log files (LOG) per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29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VNet - Azure Resource Manager 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46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VNet</a:t>
                      </a:r>
                      <a:r>
                        <a:rPr lang="en-US" dirty="0">
                          <a:latin typeface="+mj-lt"/>
                        </a:rPr>
                        <a:t> - Classic deployment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36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Portal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98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Built-in Integration Service (SSIS)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No - SSIS is a part of Azure Data Factory 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02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Built-in Analysis Service (SSAS)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latin typeface="+mj-lt"/>
                        </a:rPr>
                        <a:t>No - SSAS is separate 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Built-in Reporting Service (SSRS)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 - use Power BI paginated reports instead or host SSRS on Azure VM.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48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380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Create an Azure SQL Database Managed Instance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4924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Create a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29693995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High availability and Azure SQL Database</a:t>
            </a:r>
          </a:p>
        </p:txBody>
      </p:sp>
      <p:pic>
        <p:nvPicPr>
          <p:cNvPr id="3" name="Graphic 5" descr="Azure SQL database logo">
            <a:extLst>
              <a:ext uri="{FF2B5EF4-FFF2-40B4-BE49-F238E27FC236}">
                <a16:creationId xmlns:a16="http://schemas.microsoft.com/office/drawing/2014/main" id="{21378A4F-9448-45DC-B86F-8A3890AE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9499" y="4800775"/>
            <a:ext cx="1632606" cy="18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95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10339220" cy="330859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Two high-availability models used in Azure SQL database: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Standard availability model that is based on a separation of compute and storage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Premium availability model that is based on a cluster of database engine processes 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Basic, standard, and general-purpose service tier availability</a:t>
            </a:r>
            <a:r>
              <a:rPr lang="en-US" dirty="0">
                <a:latin typeface="+mj-lt"/>
              </a:rPr>
              <a:t>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Stateless compute layer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Stateful data layer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B4E61-0460-4EB3-BF0D-2CB62A80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availability and Azure SQL Database (1 of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84E5-21F6-4DAE-BCCF-CFAB25865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70" y="2669711"/>
            <a:ext cx="3974242" cy="41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022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9572625" cy="10464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Premium and business critical service tier availability </a:t>
            </a:r>
          </a:p>
          <a:p>
            <a:pPr lvl="1"/>
            <a:endParaRPr lang="en-US" sz="2400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B4E61-0460-4EB3-BF0D-2CB62A80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availability and Azure SQL Database (2 of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B7FCD-3DF3-4D5A-84DE-417C26400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066" y="2221250"/>
            <a:ext cx="4334926" cy="42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69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Hyperscale service tier availability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B4E61-0460-4EB3-BF0D-2CB62A80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availability and Azure SQL Database (3 of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BB407-6FC1-48E8-A8DF-2B5C4FA23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71" y="2149832"/>
            <a:ext cx="7974826" cy="45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019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Zone redundant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B4E61-0460-4EB3-BF0D-2CB62A80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availability and Azure SQL Database (4 of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1DF4C-3AD7-47F1-9AF8-2F16C0D1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26" y="1953258"/>
            <a:ext cx="4062016" cy="46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679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 </a:t>
            </a:r>
            <a:r>
              <a:rPr lang="en-US" sz="4800" b="1" i="0" u="none" strike="noStrike" dirty="0">
                <a:effectLst/>
              </a:rPr>
              <a:t>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16681-1E5B-4367-B77F-0AEA7ACE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011" y="481653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1"/>
            <a:ext cx="9694862" cy="1502728"/>
          </a:xfrm>
        </p:spPr>
        <p:txBody>
          <a:bodyPr/>
          <a:lstStyle/>
          <a:p>
            <a:r>
              <a:rPr lang="en-US" sz="3200" dirty="0"/>
              <a:t>Online Role-based training resources:</a:t>
            </a:r>
            <a:br>
              <a:rPr lang="en-US" sz="1050" dirty="0"/>
            </a:br>
            <a:br>
              <a:rPr lang="en-US" sz="1050" dirty="0"/>
            </a:br>
            <a:r>
              <a:rPr lang="en-US" dirty="0"/>
              <a:t>Microsoft Learn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8: Implement Azure SQL Databases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466" y="1731684"/>
            <a:ext cx="9572625" cy="2185214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dirty="0">
                <a:latin typeface="+mj-lt"/>
              </a:rPr>
              <a:t>You will learn </a:t>
            </a:r>
            <a:r>
              <a:rPr lang="en-US" sz="2800">
                <a:latin typeface="+mj-lt"/>
              </a:rPr>
              <a:t>the following:</a:t>
            </a:r>
            <a:endParaRPr lang="en-US" sz="2800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latin typeface="+mj-lt"/>
              </a:rPr>
              <a:t>Configure Azure SQL Database Settings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latin typeface="+mj-lt"/>
              </a:rPr>
              <a:t>Implement Azure SQL Database Managed Instances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latin typeface="+mj-lt"/>
              </a:rPr>
              <a:t>High availability and Azure SQL Database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14F7B1-8524-4922-B203-669C2F6E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42" y="1893249"/>
            <a:ext cx="10335828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Configure Azure SQL Database Settings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7B0EA7-64F9-4FF0-8957-39065F6CB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320"/>
            <a:ext cx="9572625" cy="203132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Deployment Models: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Single database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Managed instance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Elastic pool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21482-8F62-447C-975A-DD8B9A3D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SQL Database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E2A22-1DC1-4895-85CB-3CC98538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23" y="2643888"/>
            <a:ext cx="7518418" cy="34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Create an Azure SQL Database single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8002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Create a single database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Query the database</a:t>
            </a:r>
          </a:p>
        </p:txBody>
      </p:sp>
    </p:spTree>
    <p:extLst>
      <p:ext uri="{BB962C8B-B14F-4D97-AF65-F5344CB8AC3E}">
        <p14:creationId xmlns:p14="http://schemas.microsoft.com/office/powerpoint/2010/main" val="12506761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Implement Azure SQL Database Managed Instance </a:t>
            </a:r>
          </a:p>
        </p:txBody>
      </p:sp>
      <p:pic>
        <p:nvPicPr>
          <p:cNvPr id="2" name="Graphic 5" descr="Azure SQL database logo">
            <a:extLst>
              <a:ext uri="{FF2B5EF4-FFF2-40B4-BE49-F238E27FC236}">
                <a16:creationId xmlns:a16="http://schemas.microsoft.com/office/drawing/2014/main" id="{DFA40794-E833-4A90-9146-601EBE58C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112" y="5112048"/>
            <a:ext cx="1492240" cy="16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26F-4C7C-4A0C-B67F-B883C09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Azure SQL Database Managed Instance</a:t>
            </a:r>
          </a:p>
        </p:txBody>
      </p:sp>
      <p:grpSp>
        <p:nvGrpSpPr>
          <p:cNvPr id="2060" name="Group 2059" descr="Diagram illustrating the key features of Azure SQL Database managed instance.">
            <a:extLst>
              <a:ext uri="{FF2B5EF4-FFF2-40B4-BE49-F238E27FC236}">
                <a16:creationId xmlns:a16="http://schemas.microsoft.com/office/drawing/2014/main" id="{A27D06BC-03D5-4DBC-AAFA-4E30321A3F85}"/>
              </a:ext>
            </a:extLst>
          </p:cNvPr>
          <p:cNvGrpSpPr/>
          <p:nvPr/>
        </p:nvGrpSpPr>
        <p:grpSpPr>
          <a:xfrm>
            <a:off x="465138" y="838360"/>
            <a:ext cx="11957653" cy="5661517"/>
            <a:chOff x="465138" y="838360"/>
            <a:chExt cx="11957653" cy="56615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DF98CC-A068-4EE3-9FD8-CD6E7CC6F46C}"/>
                </a:ext>
              </a:extLst>
            </p:cNvPr>
            <p:cNvSpPr/>
            <p:nvPr/>
          </p:nvSpPr>
          <p:spPr bwMode="auto">
            <a:xfrm>
              <a:off x="465138" y="3403476"/>
              <a:ext cx="2472934" cy="91369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Easy lift and shift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F658CA-F3BA-47CB-B99F-99EF7FAF51D9}"/>
                </a:ext>
              </a:extLst>
            </p:cNvPr>
            <p:cNvSpPr/>
            <p:nvPr/>
          </p:nvSpPr>
          <p:spPr bwMode="auto">
            <a:xfrm>
              <a:off x="3296570" y="3403476"/>
              <a:ext cx="2472934" cy="91369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Fully managed PaaS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D86E25-069F-4D84-B4BC-303456B7787D}"/>
                </a:ext>
              </a:extLst>
            </p:cNvPr>
            <p:cNvSpPr/>
            <p:nvPr/>
          </p:nvSpPr>
          <p:spPr bwMode="auto">
            <a:xfrm>
              <a:off x="6128002" y="3403476"/>
              <a:ext cx="2472934" cy="91369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Full isolation and security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D9FD2C-933C-418E-B863-391AF9653718}"/>
                </a:ext>
              </a:extLst>
            </p:cNvPr>
            <p:cNvSpPr/>
            <p:nvPr/>
          </p:nvSpPr>
          <p:spPr bwMode="auto">
            <a:xfrm>
              <a:off x="8959433" y="3403476"/>
              <a:ext cx="2472934" cy="91369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New business model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0BB848-9DBB-452A-98DE-C907A4FCC384}"/>
                </a:ext>
              </a:extLst>
            </p:cNvPr>
            <p:cNvSpPr/>
            <p:nvPr/>
          </p:nvSpPr>
          <p:spPr bwMode="auto">
            <a:xfrm>
              <a:off x="465138" y="4317167"/>
              <a:ext cx="2472934" cy="217930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6304" rIns="18000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Fully-fledged SQL instance with 100% compatibility with on-premises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1E62D6-C686-42FF-963D-3B7D5314BB10}"/>
                </a:ext>
              </a:extLst>
            </p:cNvPr>
            <p:cNvSpPr/>
            <p:nvPr/>
          </p:nvSpPr>
          <p:spPr bwMode="auto">
            <a:xfrm>
              <a:off x="3296570" y="4320575"/>
              <a:ext cx="2472934" cy="217930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6304" rIns="18000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Built on the same PaaS service infrastructure</a:t>
              </a:r>
            </a:p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All PaaS features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ABBD1B-C47F-4CBB-B4AE-06CC22B78AF9}"/>
                </a:ext>
              </a:extLst>
            </p:cNvPr>
            <p:cNvSpPr/>
            <p:nvPr/>
          </p:nvSpPr>
          <p:spPr bwMode="auto">
            <a:xfrm>
              <a:off x="6128002" y="4317167"/>
              <a:ext cx="2472934" cy="217930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6304" rIns="18000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Native </a:t>
              </a:r>
              <a:r>
                <a:rPr lang="en-GB" sz="1600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VNet</a:t>
              </a: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implementation</a:t>
              </a:r>
            </a:p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Private IP addresses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B8E79E-6F68-46C8-87B2-C230A51FA66A}"/>
                </a:ext>
              </a:extLst>
            </p:cNvPr>
            <p:cNvSpPr/>
            <p:nvPr/>
          </p:nvSpPr>
          <p:spPr bwMode="auto">
            <a:xfrm>
              <a:off x="8959433" y="4317875"/>
              <a:ext cx="2472934" cy="217930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6304" rIns="180000" bIns="146304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Competitive</a:t>
              </a:r>
            </a:p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Transparent</a:t>
              </a:r>
            </a:p>
            <a:p>
              <a:pPr marL="285750" indent="-285750" defTabSz="932472" fontAlgn="base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Frictionless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F41270-8316-44FB-9C5D-FFBE3312384B}"/>
                </a:ext>
              </a:extLst>
            </p:cNvPr>
            <p:cNvSpPr txBox="1"/>
            <p:nvPr/>
          </p:nvSpPr>
          <p:spPr>
            <a:xfrm>
              <a:off x="830179" y="1296581"/>
              <a:ext cx="4006515" cy="140346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New deployment option that enables frictionless migration for SQL apps and modernization in a fully managed service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09102407-B01B-4567-8B59-78D27FA85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651" y="838360"/>
              <a:ext cx="970559" cy="107158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1569E-ADAA-47F3-B280-87F5ADBD4460}"/>
                </a:ext>
              </a:extLst>
            </p:cNvPr>
            <p:cNvSpPr txBox="1"/>
            <p:nvPr/>
          </p:nvSpPr>
          <p:spPr>
            <a:xfrm>
              <a:off x="8600936" y="1087920"/>
              <a:ext cx="2735345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Database (PaaS)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35A440D-90FF-4CC0-AC9D-7C18E53D7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655" y="2188622"/>
              <a:ext cx="956035" cy="1002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02095-B559-4B5D-96BC-FCCABA6CDDBA}"/>
                </a:ext>
              </a:extLst>
            </p:cNvPr>
            <p:cNvSpPr txBox="1"/>
            <p:nvPr/>
          </p:nvSpPr>
          <p:spPr>
            <a:xfrm>
              <a:off x="6657715" y="2265354"/>
              <a:ext cx="1606019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Managed Instance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E50361-618E-49B2-AFD1-B6DFCE259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7567" y="2193121"/>
              <a:ext cx="900490" cy="9939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1B59AF-BBA6-49A2-9246-CA09985630A7}"/>
                </a:ext>
              </a:extLst>
            </p:cNvPr>
            <p:cNvSpPr txBox="1"/>
            <p:nvPr/>
          </p:nvSpPr>
          <p:spPr>
            <a:xfrm>
              <a:off x="9036870" y="2403853"/>
              <a:ext cx="1297727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Single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86C4552-8A88-4EE1-8EC0-CC4E3E6F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4574" y="2278571"/>
              <a:ext cx="900490" cy="82302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6FA084-4B0C-4A2B-BA7C-E308FD2678B2}"/>
                </a:ext>
              </a:extLst>
            </p:cNvPr>
            <p:cNvSpPr txBox="1"/>
            <p:nvPr/>
          </p:nvSpPr>
          <p:spPr>
            <a:xfrm>
              <a:off x="11125064" y="2265354"/>
              <a:ext cx="1297727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Elastic Pool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6DE5F27-37CB-4C8A-B117-CB0C760B1ECA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4836694" y="1998312"/>
              <a:ext cx="1039961" cy="701730"/>
            </a:xfrm>
            <a:prstGeom prst="bentConnector3">
              <a:avLst/>
            </a:prstGeom>
            <a:ln w="38100">
              <a:solidFill>
                <a:schemeClr val="tx2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5DB2168-7D3D-418C-B77B-E04FC977E389}"/>
                </a:ext>
              </a:extLst>
            </p:cNvPr>
            <p:cNvCxnSpPr/>
            <p:nvPr/>
          </p:nvCxnSpPr>
          <p:spPr>
            <a:xfrm>
              <a:off x="9388146" y="1747375"/>
              <a:ext cx="0" cy="598161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Connector: Elbow 2047">
              <a:extLst>
                <a:ext uri="{FF2B5EF4-FFF2-40B4-BE49-F238E27FC236}">
                  <a16:creationId xmlns:a16="http://schemas.microsoft.com/office/drawing/2014/main" id="{ACA4523C-E3CF-44B6-AB97-397FC37CC81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47505" y="1969544"/>
              <a:ext cx="1904232" cy="375991"/>
            </a:xfrm>
            <a:prstGeom prst="bentConnector3">
              <a:avLst>
                <a:gd name="adj1" fmla="val 99915"/>
              </a:avLst>
            </a:prstGeom>
            <a:ln w="38100">
              <a:solidFill>
                <a:schemeClr val="tx2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4542DA1-9C3E-435A-AD6E-3ABF473B9072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98" y="1970686"/>
              <a:ext cx="1689056" cy="374849"/>
            </a:xfrm>
            <a:prstGeom prst="bentConnector3">
              <a:avLst>
                <a:gd name="adj1" fmla="val 99863"/>
              </a:avLst>
            </a:prstGeom>
            <a:ln w="38100">
              <a:solidFill>
                <a:schemeClr val="tx2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46865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12220"/>
            <a:ext cx="9572625" cy="307777"/>
          </a:xfrm>
        </p:spPr>
        <p:txBody>
          <a:bodyPr/>
          <a:lstStyle/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75110-EA53-4E7A-AFF0-4A36951A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SQL Database Managed Instance (2 of  3)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AC92316-F4E6-4848-B43B-CFD2B1CEA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799299"/>
              </p:ext>
            </p:extLst>
          </p:nvPr>
        </p:nvGraphicFramePr>
        <p:xfrm>
          <a:off x="465138" y="1431832"/>
          <a:ext cx="11533186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593">
                  <a:extLst>
                    <a:ext uri="{9D8B030D-6E8A-4147-A177-3AD203B41FA5}">
                      <a16:colId xmlns:a16="http://schemas.microsoft.com/office/drawing/2014/main" val="2341709048"/>
                    </a:ext>
                  </a:extLst>
                </a:gridCol>
                <a:gridCol w="5766593">
                  <a:extLst>
                    <a:ext uri="{9D8B030D-6E8A-4147-A177-3AD203B41FA5}">
                      <a16:colId xmlns:a16="http://schemas.microsoft.com/office/drawing/2014/main" val="998056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PaaS benefits</a:t>
                      </a:r>
                    </a:p>
                  </a:txBody>
                  <a:tcPr anchor="ctr">
                    <a:solidFill>
                      <a:srgbClr val="3C62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Business continuity</a:t>
                      </a:r>
                    </a:p>
                  </a:txBody>
                  <a:tcPr anchor="ctr">
                    <a:solidFill>
                      <a:srgbClr val="3C6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0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dirty="0">
                          <a:latin typeface="+mj-lt"/>
                        </a:rPr>
                        <a:t>No hardware purchasing and management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No management overhead for managing underlying infrastructure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Quick provisioning and service scaling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Automated patching and version upgrade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Integration with other PaaS data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dirty="0">
                          <a:latin typeface="+mj-lt"/>
                        </a:rPr>
                        <a:t>99.99% uptime SLA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Built in high-availability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Data protected with automated backup. Customer configurable backup retention period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User-initiated backups 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Point in time database restore capability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060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960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Custom</PresentationFormat>
  <Paragraphs>114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AZ-303: Microsoft Azure Architect Technologies</vt:lpstr>
      <vt:lpstr>Module 8: Implement Azure SQL Databases</vt:lpstr>
      <vt:lpstr>Learning Objectives</vt:lpstr>
      <vt:lpstr> Configure Azure SQL Database Settings</vt:lpstr>
      <vt:lpstr>Azure SQL Database Service</vt:lpstr>
      <vt:lpstr>Demonstration: Create an Azure SQL Database single database</vt:lpstr>
      <vt:lpstr> Implement Azure SQL Database Managed Instance </vt:lpstr>
      <vt:lpstr>Azure SQL Database Managed Instance</vt:lpstr>
      <vt:lpstr>Azure SQL Database Managed Instance (2 of  3)</vt:lpstr>
      <vt:lpstr>Azure SQL Database Managed Instance (3 of  3)</vt:lpstr>
      <vt:lpstr>Demonstration: Create an Azure SQL Database Managed Instance</vt:lpstr>
      <vt:lpstr> High availability and Azure SQL Database</vt:lpstr>
      <vt:lpstr>High availability and Azure SQL Database (1 of 4)</vt:lpstr>
      <vt:lpstr>High availability and Azure SQL Database (2 of 4)</vt:lpstr>
      <vt:lpstr>High availability and Azure SQL Database (3 of 4)</vt:lpstr>
      <vt:lpstr>High availability and Azure SQL Database (4 of 4)</vt:lpstr>
      <vt:lpstr>Module Review Questions</vt:lpstr>
      <vt:lpstr>Online Role-based training resources:  Microsoft Learn https://docs.microsoft.com/en-us/learn/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2020-06-25T23:06:01Z</dcterms:created>
  <dcterms:modified xsi:type="dcterms:W3CDTF">2020-11-12T16:54:05Z</dcterms:modified>
</cp:coreProperties>
</file>